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1"/>
  </p:sldMasterIdLst>
  <p:notesMasterIdLst>
    <p:notesMasterId r:id="rId30"/>
  </p:notesMasterIdLst>
  <p:handoutMasterIdLst>
    <p:handoutMasterId r:id="rId31"/>
  </p:handoutMasterIdLst>
  <p:sldIdLst>
    <p:sldId id="1051" r:id="rId2"/>
    <p:sldId id="854" r:id="rId3"/>
    <p:sldId id="500" r:id="rId4"/>
    <p:sldId id="610" r:id="rId5"/>
    <p:sldId id="1052" r:id="rId6"/>
    <p:sldId id="1053" r:id="rId7"/>
    <p:sldId id="1054" r:id="rId8"/>
    <p:sldId id="1055" r:id="rId9"/>
    <p:sldId id="1056" r:id="rId10"/>
    <p:sldId id="1057" r:id="rId11"/>
    <p:sldId id="1058" r:id="rId12"/>
    <p:sldId id="1059" r:id="rId13"/>
    <p:sldId id="1060" r:id="rId14"/>
    <p:sldId id="1061" r:id="rId15"/>
    <p:sldId id="1062" r:id="rId16"/>
    <p:sldId id="1063" r:id="rId17"/>
    <p:sldId id="1064" r:id="rId18"/>
    <p:sldId id="1065" r:id="rId19"/>
    <p:sldId id="1066" r:id="rId20"/>
    <p:sldId id="1067" r:id="rId21"/>
    <p:sldId id="1068" r:id="rId22"/>
    <p:sldId id="1069" r:id="rId23"/>
    <p:sldId id="1070" r:id="rId24"/>
    <p:sldId id="1071" r:id="rId25"/>
    <p:sldId id="1072" r:id="rId26"/>
    <p:sldId id="1073" r:id="rId27"/>
    <p:sldId id="1074" r:id="rId28"/>
    <p:sldId id="1077" r:id="rId29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84877" autoAdjust="0"/>
  </p:normalViewPr>
  <p:slideViewPr>
    <p:cSldViewPr snapToGrid="0" showGuides="1">
      <p:cViewPr varScale="1">
        <p:scale>
          <a:sx n="78" d="100"/>
          <a:sy n="78" d="100"/>
        </p:scale>
        <p:origin x="2046" y="90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5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75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4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 </a:t>
            </a:r>
            <a:r>
              <a:rPr lang="en-US" sz="1400" b="0" dirty="0" smtClean="0">
                <a:solidFill>
                  <a:schemeClr val="bg1"/>
                </a:solidFill>
              </a:rPr>
              <a:t>2015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</a:t>
            </a:r>
            <a:r>
              <a:rPr lang="en-US" sz="1400" b="0" dirty="0" smtClean="0">
                <a:solidFill>
                  <a:schemeClr val="bg1"/>
                </a:solidFill>
              </a:rPr>
              <a:t> 2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32185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3393540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0377" y="3071901"/>
              <a:ext cx="4561397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</a:t>
              </a:r>
              <a:r>
                <a:rPr lang="en-US" sz="3000" dirty="0" smtClean="0"/>
                <a:t>University</a:t>
              </a:r>
              <a:endParaRPr lang="en-US" sz="3000" dirty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</a:t>
              </a:r>
              <a:r>
                <a:rPr lang="en-US" sz="3000" dirty="0" smtClean="0"/>
                <a:t> 2015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6" y="1586129"/>
            <a:ext cx="5812381" cy="4217619"/>
          </a:xfrm>
          <a:prstGeom prst="rect">
            <a:avLst/>
          </a:prstGeom>
        </p:spPr>
      </p:pic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Alternative Explanation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773" y="1536699"/>
            <a:ext cx="30768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Dark ionosphere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Least absorption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Electron density valley above E region peak for ducting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Involves two great circle paths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Requires the RF to skew off one </a:t>
            </a:r>
            <a:r>
              <a:rPr lang="en-US" sz="1800" dirty="0" err="1" smtClean="0"/>
              <a:t>gcp</a:t>
            </a:r>
            <a:r>
              <a:rPr lang="en-US" sz="1800" dirty="0" smtClean="0"/>
              <a:t> and onto the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Skew likely due to </a:t>
            </a:r>
            <a:r>
              <a:rPr lang="en-US" sz="1800" dirty="0" err="1" smtClean="0"/>
              <a:t>auroral</a:t>
            </a:r>
            <a:r>
              <a:rPr lang="en-US" sz="1800" dirty="0" smtClean="0"/>
              <a:t> zone, trough, irregularity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200" y="5804552"/>
            <a:ext cx="784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SW at sunrise and SE at sunset still apply – we’re just getting away from the terminator into the dark ionosphere quicker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96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Cycle 24 Status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159" y="5918872"/>
            <a:ext cx="650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looks like Cycle 24 has begun its descent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60" y="1445755"/>
            <a:ext cx="6600000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Long Term Look to the 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5242" y="5133369"/>
            <a:ext cx="5906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periods of high solar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periods of low solar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And we’re headed towards . . . .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4" y="1647388"/>
            <a:ext cx="6095238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Another Maunder Minimum?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7589" y="5177480"/>
            <a:ext cx="580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70 year period of very few sunspots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 1645-1715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" y="1798231"/>
            <a:ext cx="7607143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334529" y="238925"/>
            <a:ext cx="7401698" cy="750888"/>
          </a:xfrm>
        </p:spPr>
        <p:txBody>
          <a:bodyPr/>
          <a:lstStyle/>
          <a:p>
            <a:r>
              <a:rPr lang="en-US" dirty="0" smtClean="0"/>
              <a:t>Maunder Minimum Fueled by This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25763" y="1790929"/>
            <a:ext cx="35463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July 2009 paper by Livingston and Penn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Fact: sunspots visible when their magnetic field strength </a:t>
            </a:r>
            <a:r>
              <a:rPr lang="en-US" sz="2400" u="sng" dirty="0" smtClean="0"/>
              <a:t>&gt;</a:t>
            </a:r>
            <a:r>
              <a:rPr lang="en-US" sz="2400" dirty="0" smtClean="0"/>
              <a:t> 1500 Gauss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Extrapolation: no sunspots will be seen sometime after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2" y="1565250"/>
            <a:ext cx="4742498" cy="46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Update Through Present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24" y="1557124"/>
            <a:ext cx="5851548" cy="3819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093" y="5282297"/>
            <a:ext cx="7883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Decrease has stopped – for now!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Next few years will be interesting to watch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Caused degradation in extremely high correlation between R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and F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after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peak of Cycle 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63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What’s Going On With 160-Meters?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990" y="1569306"/>
            <a:ext cx="41211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 consensus appears to be “160m isn’t too good”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Well, it should be bad – we’re at solar max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old adage: 160m good at solar min, bad at solar max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Absorption a bit more at solar max and long distances on 1.8 MHz can’t tolerate much more absorption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06" y="1919398"/>
            <a:ext cx="4384286" cy="2325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192" y="4256109"/>
            <a:ext cx="3534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much of this is a human factor – is 160m a self-fulfilling prophecy?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5990" y="6124399"/>
            <a:ext cx="841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 Cycle 24 is the smallest since Cycle 16 (</a:t>
            </a:r>
            <a:r>
              <a:rPr lang="en-US" sz="1400" dirty="0" smtClean="0"/>
              <a:t>max 78 in 1928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Earth’s Magnetic Field is Very Quiet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0768" y="5585252"/>
            <a:ext cx="804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have a solar max that in one aspect looks like a solar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With the magnetic field so quiet, why isn’t 160-Meters better?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4" y="1561896"/>
            <a:ext cx="6440476" cy="40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Maybe It’s Too Quiet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054" y="3844570"/>
            <a:ext cx="81864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Could galactic cosmic rays (GCRs) be a problem?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 a “normal” solar max, the Sun’s magnetic field keeps GCRs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 solar minimum, GCRs are let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GCRs mostly very energetic protons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Cause a secondary shower of particles that causes additional ionization down low in the atmosphere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1577881"/>
            <a:ext cx="8100000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GCR Electron Production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831" y="5188812"/>
            <a:ext cx="805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a quieter magnetic field, higher production rate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4" y="1580647"/>
            <a:ext cx="6232000" cy="3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988657" y="2876550"/>
            <a:ext cx="72651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A New View of Gray Line Propagation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. . . and several more topics . . . </a:t>
            </a:r>
          </a:p>
          <a:p>
            <a:pPr algn="ctr" eaLnBrk="0" hangingPunct="0">
              <a:lnSpc>
                <a:spcPct val="90000"/>
              </a:lnSpc>
            </a:pPr>
            <a:endParaRPr lang="en-US" sz="3000" dirty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Carl Luetzelschwab K9LA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Additional Ionization Due to GCRs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2486" y="5119632"/>
            <a:ext cx="81329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ionization by GCRs on the order of magnitude of ionization in the absorbing region of the nighttime ionosphere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Perhaps the Sun’s magnetic field is too quiet for 160-Meters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4" y="1568197"/>
            <a:ext cx="6047619" cy="34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And Now for the Other End of the Spectrum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50" y="1569301"/>
            <a:ext cx="794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Another old adage: Watch for 6-Meter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propagation when the 10.7 cm solar flux is above 200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0" y="2436673"/>
            <a:ext cx="4770000" cy="253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50" y="3241585"/>
            <a:ext cx="326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Why wasn’t 6m F2 available in late October 2014?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550" y="4910138"/>
            <a:ext cx="81638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We’ll look at four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Correlation between 10.7 cm sf and true ionizing 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 of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Other parameters affecting ionization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understanding of the ionosphere-Sun correlation</a:t>
            </a:r>
          </a:p>
        </p:txBody>
      </p:sp>
    </p:spTree>
    <p:extLst>
      <p:ext uri="{BB962C8B-B14F-4D97-AF65-F5344CB8AC3E}">
        <p14:creationId xmlns:p14="http://schemas.microsoft.com/office/powerpoint/2010/main" val="42362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10.7 cm SF and True Ionizing Radiation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550" y="1569306"/>
            <a:ext cx="76886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10.7 cm solar flux and sunspots are a </a:t>
            </a:r>
            <a:r>
              <a:rPr lang="en-US" sz="2400" u="sng" dirty="0" smtClean="0"/>
              <a:t>proxy</a:t>
            </a:r>
            <a:r>
              <a:rPr lang="en-US" sz="2400" dirty="0" smtClean="0"/>
              <a:t> for the true ionizing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the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region, true ionizing radiation is at wavelengths between 10-100 nm (EUV)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87" y="3350193"/>
            <a:ext cx="4872857" cy="2481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50" y="3350193"/>
            <a:ext cx="34104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certainly is a correlation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higher the solar flux, the higher the EUV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 for a given 10.7 cm solar flux value, there is not a unique EUV</a:t>
            </a:r>
          </a:p>
        </p:txBody>
      </p:sp>
    </p:spTree>
    <p:extLst>
      <p:ext uri="{BB962C8B-B14F-4D97-AF65-F5344CB8AC3E}">
        <p14:creationId xmlns:p14="http://schemas.microsoft.com/office/powerpoint/2010/main" val="26263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Time of the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760" y="4377800"/>
            <a:ext cx="7710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MUF throughout the year from W3 to EU at a constant value of ionizing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the northern hemisphere, the fall and winter months are the best for producing the highest amount of ionization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40" y="1559470"/>
            <a:ext cx="5114286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Other Factors Affecting Ionization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914" y="1556951"/>
            <a:ext cx="784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Here’s the MUF for a 3000 km hop over the Wallops Island </a:t>
            </a:r>
            <a:r>
              <a:rPr lang="en-US" sz="2400" dirty="0" err="1" smtClean="0"/>
              <a:t>ionosonde</a:t>
            </a:r>
            <a:r>
              <a:rPr lang="en-US" sz="2400" dirty="0" smtClean="0"/>
              <a:t> during August 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914" y="5359170"/>
            <a:ext cx="784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Geomagnetic field activity and meteorological events in the lower atmosphere contribute to (in other words, rearrange) the amount of ionization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07" y="2478559"/>
            <a:ext cx="4641428" cy="279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915" y="2603951"/>
            <a:ext cx="3645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August 2009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Constant 10.7 cm solar flux (around 67)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Zero sunspots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 A indices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MUF varied by about a 2:1 ratio</a:t>
            </a:r>
          </a:p>
        </p:txBody>
      </p:sp>
    </p:spTree>
    <p:extLst>
      <p:ext uri="{BB962C8B-B14F-4D97-AF65-F5344CB8AC3E}">
        <p14:creationId xmlns:p14="http://schemas.microsoft.com/office/powerpoint/2010/main" val="10773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The Ionosphere-Sun Correlation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623" y="1544591"/>
            <a:ext cx="80936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 how do we model the 2:1 variability of the ionosphere seen on the plot on the previous page when the solar radiation is constant?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can’t do it with a daily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do it with a longer-term statistical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Monthly median </a:t>
            </a:r>
            <a:r>
              <a:rPr lang="en-US" sz="2000" dirty="0" err="1" smtClean="0"/>
              <a:t>ionospheric</a:t>
            </a:r>
            <a:r>
              <a:rPr lang="en-US" sz="2000" dirty="0" smtClean="0"/>
              <a:t> parameters are correlated to a smoothed solar index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is the model our propagation predictions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 is statistical over a month’s time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take a longer-term look at October 2014 in relation to 6-Meters – along with November months</a:t>
            </a:r>
          </a:p>
        </p:txBody>
      </p:sp>
    </p:spTree>
    <p:extLst>
      <p:ext uri="{BB962C8B-B14F-4D97-AF65-F5344CB8AC3E}">
        <p14:creationId xmlns:p14="http://schemas.microsoft.com/office/powerpoint/2010/main" val="27185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Ionosphere vs Solar Radiation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3923354"/>
            <a:ext cx="36328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Although the smoothed sf gives the best correlation to the monthly median MUF, the monthly mean sf gives a decent correlation to the monthly median MUF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Thus use the monthly mean solar flux to judge if 6m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is possible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7" y="1568775"/>
            <a:ext cx="7130953" cy="223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1994" y="1284038"/>
            <a:ext cx="2990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Boulder, 3000 km MUF, 1700 UTC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43" y="380687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Summary for 6-Meters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550" y="1569301"/>
            <a:ext cx="76886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amount of 10.7 cm solar flux must correspond to a high EUV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Somewhat irrelevant if we use a longer-term sf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high EUV must occur in a fall or winter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Geomagnetic field activity and meteorological events in the lower atmosphere must maximize ionization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high amount of EUV must impinge on the atmosphere for more than just several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Monthly mean solar flux will give a better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Lastly, we have to assume hops greater than 3000 km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4000 km (and greater) hops at 50 MHz are not unusual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4000 km MUF is ~ 10% higher than the 3000 km MUF</a:t>
            </a:r>
          </a:p>
        </p:txBody>
      </p:sp>
    </p:spTree>
    <p:extLst>
      <p:ext uri="{BB962C8B-B14F-4D97-AF65-F5344CB8AC3E}">
        <p14:creationId xmlns:p14="http://schemas.microsoft.com/office/powerpoint/2010/main" val="27268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We Covered Many Topics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50" y="1569307"/>
            <a:ext cx="76886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Reviewed an alternate explanation for gray line propagation on the low bands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Brings together our on-the-air observations and our understanding of the physics of the ionosphere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Reviewed the current status of Cycle 24 and looked a bit into the 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Cycle 24 appears to be taking us into uncharted territory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Cycle 25 will likely be </a:t>
            </a:r>
            <a:r>
              <a:rPr lang="en-US" sz="1800" dirty="0" smtClean="0"/>
              <a:t>low – after that it’s anyone’s guess!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Investigated why 160-Meters hasn’t been good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Is the Sun’s magnetic field too quiet, thereby letting in too many GCRs, and resulting too much absorption?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Gave fundamental guidelines to assess 6-Meter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propagation in the northern hemisphere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355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824662" cy="750888"/>
          </a:xfrm>
        </p:spPr>
        <p:txBody>
          <a:bodyPr/>
          <a:lstStyle/>
          <a:p>
            <a:r>
              <a:rPr lang="en-US" dirty="0" smtClean="0"/>
              <a:t>Carl Luetzelschwab K9LA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5242" y="1555664"/>
            <a:ext cx="522443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First licensed in 1961, began </a:t>
            </a:r>
            <a:r>
              <a:rPr lang="en-US" sz="2000" b="0" dirty="0" err="1" smtClean="0"/>
              <a:t>DXing</a:t>
            </a:r>
            <a:r>
              <a:rPr lang="en-US" sz="2000" b="0" dirty="0" smtClean="0"/>
              <a:t> in 1979. Enjoys propagation, </a:t>
            </a:r>
            <a:r>
              <a:rPr lang="en-US" sz="2000" b="0" dirty="0" err="1" smtClean="0"/>
              <a:t>DXing</a:t>
            </a:r>
            <a:r>
              <a:rPr lang="en-US" sz="2000" b="0" dirty="0" smtClean="0"/>
              <a:t>, contesting, antennas and vintage equipment.</a:t>
            </a:r>
          </a:p>
          <a:p>
            <a:endParaRPr lang="en-US" sz="1000" b="0" dirty="0" smtClean="0"/>
          </a:p>
          <a:p>
            <a:r>
              <a:rPr lang="en-US" sz="2000" b="0" dirty="0" smtClean="0"/>
              <a:t>Top of </a:t>
            </a:r>
            <a:r>
              <a:rPr lang="en-US" sz="2000" b="0" dirty="0"/>
              <a:t>the Honor Roll, </a:t>
            </a:r>
            <a:r>
              <a:rPr lang="en-US" sz="2000" b="0" dirty="0" smtClean="0"/>
              <a:t>5BDXCC, 160m DXCC, need 6 zones on 80m for 5BWAZ. </a:t>
            </a:r>
          </a:p>
          <a:p>
            <a:endParaRPr lang="en-US" sz="1000" b="0" dirty="0" smtClean="0"/>
          </a:p>
          <a:p>
            <a:r>
              <a:rPr lang="en-US" sz="2000" b="0" dirty="0" err="1" smtClean="0"/>
              <a:t>DXpeditions</a:t>
            </a:r>
            <a:r>
              <a:rPr lang="en-US" sz="2000" b="0" dirty="0" smtClean="0"/>
              <a:t>: YK9A in February 2001, OJ0/K9LA in July 2002, many operations from ZF as ZF2LA and ZF1A. </a:t>
            </a:r>
            <a:r>
              <a:rPr lang="en-US" sz="2000" b="0" dirty="0"/>
              <a:t> </a:t>
            </a:r>
            <a:r>
              <a:rPr lang="en-US" sz="2000" b="0" dirty="0" smtClean="0"/>
              <a:t> </a:t>
            </a:r>
          </a:p>
          <a:p>
            <a:endParaRPr lang="en-US" sz="1000" b="0" dirty="0" smtClean="0"/>
          </a:p>
          <a:p>
            <a:r>
              <a:rPr lang="en-US" sz="2000" b="0" dirty="0" smtClean="0"/>
              <a:t>President of the Fort Wayne DX Association (FWDXA), retired RF design engineer for  Motorola (1974-1988) and Raytheon (1988-2013, formerly Magnavox).</a:t>
            </a:r>
          </a:p>
          <a:p>
            <a:endParaRPr lang="en-US" sz="1000" b="0" dirty="0"/>
          </a:p>
          <a:p>
            <a:r>
              <a:rPr lang="en-US" sz="2000" b="0" dirty="0" smtClean="0"/>
              <a:t>You can contact </a:t>
            </a:r>
            <a:r>
              <a:rPr lang="en-US" sz="2000" b="0" dirty="0" smtClean="0"/>
              <a:t>Carl at k9la@arrl.net</a:t>
            </a:r>
            <a:endParaRPr lang="en-US" sz="2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5" y="1802645"/>
            <a:ext cx="2304288" cy="184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8" y="3867477"/>
            <a:ext cx="3084195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550" y="1581658"/>
            <a:ext cx="7688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Quick review of previous year’s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Alternate explanation for gray line propagation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Cycle 24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What’s going on with 160m?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What’s It Take for 6m F</a:t>
            </a:r>
            <a:r>
              <a:rPr lang="en-US" sz="2400" baseline="-25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to happen?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Previous Year’s Presentations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50" y="1556955"/>
            <a:ext cx="76886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K9LA DXU Visalia 2012, 2013,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Covered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basics of the ionosphere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propagation predictions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interpreting space weather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best antenna height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real-time assessment of the bands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to work DX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which way to point antenna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disturbances to propagation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three presentations are available at </a:t>
            </a:r>
            <a:r>
              <a:rPr lang="en-US" sz="2400" dirty="0" smtClean="0">
                <a:solidFill>
                  <a:srgbClr val="FF0000"/>
                </a:solidFill>
              </a:rPr>
              <a:t>http://k9la.us</a:t>
            </a:r>
            <a:r>
              <a:rPr lang="en-US" sz="2400" dirty="0" smtClean="0"/>
              <a:t> under the DXU link on the left</a:t>
            </a:r>
          </a:p>
        </p:txBody>
      </p:sp>
    </p:spTree>
    <p:extLst>
      <p:ext uri="{BB962C8B-B14F-4D97-AF65-F5344CB8AC3E}">
        <p14:creationId xmlns:p14="http://schemas.microsoft.com/office/powerpoint/2010/main" val="23982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Gray Line Propagation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50" y="1383955"/>
            <a:ext cx="8118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concept of gray line propagation began with the article titled </a:t>
            </a:r>
            <a:r>
              <a:rPr lang="en-US" sz="2400" i="1" dirty="0" smtClean="0"/>
              <a:t>The “Gray Line” Method of </a:t>
            </a:r>
            <a:r>
              <a:rPr lang="en-US" sz="2400" i="1" dirty="0" err="1" smtClean="0"/>
              <a:t>DXing</a:t>
            </a:r>
            <a:r>
              <a:rPr lang="en-US" sz="2400" dirty="0" smtClean="0"/>
              <a:t> by K6UA, W6NLZ, K6SSS in the September 1975 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80m SSB from W6 to EU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Example - W6NLZ to OJ0AM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Jan 28, 1974 at 1457 UTC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85" y="2782119"/>
            <a:ext cx="3610000" cy="36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7559" y="2834225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thanks W6ELProp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98511" y="3941805"/>
            <a:ext cx="148281" cy="8649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812762">
            <a:off x="6043484" y="420710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long path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50" y="3536886"/>
            <a:ext cx="46991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Explanation for gray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Little or no absorption along the terminator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Based solely on observations and antenna directions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Doubts crept into my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QSO with YB1A on 40m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Ever hear of a short path gray line QSO?</a:t>
            </a:r>
          </a:p>
        </p:txBody>
      </p:sp>
    </p:spTree>
    <p:extLst>
      <p:ext uri="{BB962C8B-B14F-4D97-AF65-F5344CB8AC3E}">
        <p14:creationId xmlns:p14="http://schemas.microsoft.com/office/powerpoint/2010/main" val="3108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K9LA to YB1A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550" y="1556953"/>
            <a:ext cx="70804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 3, 2002 at 2231 UTC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YB1A was S8 = -78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S-meter is calibrated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My antenna was an </a:t>
            </a:r>
            <a:r>
              <a:rPr lang="en-US" sz="2400" dirty="0" err="1" smtClean="0"/>
              <a:t>inv-vee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Can’t tell short or long path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</a:t>
            </a:r>
            <a:r>
              <a:rPr lang="en-US" sz="2000" dirty="0" err="1" smtClean="0"/>
              <a:t>DXers</a:t>
            </a:r>
            <a:r>
              <a:rPr lang="en-US" sz="2000" dirty="0" smtClean="0"/>
              <a:t> would say </a:t>
            </a:r>
            <a:r>
              <a:rPr lang="en-US" sz="2000" dirty="0" err="1" smtClean="0"/>
              <a:t>lp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IONCAP says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-180 </a:t>
            </a:r>
            <a:r>
              <a:rPr lang="en-US" sz="2000" dirty="0" err="1" smtClean="0"/>
              <a:t>dBm</a:t>
            </a:r>
            <a:r>
              <a:rPr lang="en-US" sz="2000" dirty="0" smtClean="0"/>
              <a:t> </a:t>
            </a:r>
            <a:r>
              <a:rPr lang="en-US" sz="2000" dirty="0" err="1" smtClean="0"/>
              <a:t>lp</a:t>
            </a:r>
            <a:r>
              <a:rPr lang="en-US" sz="2000" dirty="0" smtClean="0"/>
              <a:t> (1kW &amp; 0 </a:t>
            </a:r>
            <a:r>
              <a:rPr lang="en-US" sz="2000" dirty="0" err="1" smtClean="0"/>
              <a:t>dBi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-133 </a:t>
            </a:r>
            <a:r>
              <a:rPr lang="en-US" sz="2000" dirty="0" err="1" smtClean="0"/>
              <a:t>dBm</a:t>
            </a:r>
            <a:r>
              <a:rPr lang="en-US" sz="2000" dirty="0" smtClean="0"/>
              <a:t> </a:t>
            </a:r>
            <a:r>
              <a:rPr lang="en-US" sz="2000" dirty="0" err="1" smtClean="0"/>
              <a:t>sp</a:t>
            </a:r>
            <a:r>
              <a:rPr lang="en-US" sz="2000" dirty="0" smtClean="0"/>
              <a:t> (1kW &amp; 0 </a:t>
            </a:r>
            <a:r>
              <a:rPr lang="en-US" sz="2000" dirty="0" err="1" smtClean="0"/>
              <a:t>dBi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Even assuming short path, is IONCAP off by 52 dB?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01" y="1440324"/>
            <a:ext cx="3746571" cy="379085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187568" y="2607268"/>
            <a:ext cx="177059" cy="8526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4736829">
            <a:off x="7048383" y="2895076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long path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350" y="1524401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thanks W6ELProp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Gray Line QSO via Short Path?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0766" y="1569294"/>
            <a:ext cx="7688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G0KYA monitored a VP8 Falkland Islands beacon via short path on 40m and 80m around mutual sunrise and sunset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765" y="2965613"/>
            <a:ext cx="5177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times he saw small enhancements (several dB) about 30 minutes </a:t>
            </a:r>
            <a:r>
              <a:rPr lang="en-US" sz="2400" u="sng" dirty="0" smtClean="0"/>
              <a:t>before</a:t>
            </a:r>
            <a:r>
              <a:rPr lang="en-US" sz="2400" dirty="0" smtClean="0"/>
              <a:t> the terminator aligned with the short path – but no significant enhancements seen when the terminator aligned </a:t>
            </a:r>
            <a:r>
              <a:rPr lang="en-US" sz="2400" u="sng" dirty="0" smtClean="0"/>
              <a:t>with</a:t>
            </a:r>
            <a:r>
              <a:rPr lang="en-US" sz="2400" dirty="0" smtClean="0"/>
              <a:t> the path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91" y="2383780"/>
            <a:ext cx="3234286" cy="32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3549" y="2864535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489" y="4870448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VP8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7200" y="2478545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thanks W6ELProp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65" y="5742125"/>
            <a:ext cx="776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there’s an alleged long path enhancement, why isn’t there a short path enhancement?</a:t>
            </a:r>
          </a:p>
        </p:txBody>
      </p:sp>
    </p:spTree>
    <p:extLst>
      <p:ext uri="{BB962C8B-B14F-4D97-AF65-F5344CB8AC3E}">
        <p14:creationId xmlns:p14="http://schemas.microsoft.com/office/powerpoint/2010/main" val="11390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342" y="1569301"/>
            <a:ext cx="811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propagation along the terminator on the low bands efficient as is commonly believed?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85" y="2782119"/>
            <a:ext cx="3610000" cy="36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7559" y="2834225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thanks W6ELProp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42" y="2588160"/>
            <a:ext cx="4707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Based on our understanding of </a:t>
            </a:r>
            <a:r>
              <a:rPr lang="en-US" sz="2400" dirty="0" err="1" smtClean="0"/>
              <a:t>ionospheric</a:t>
            </a:r>
            <a:r>
              <a:rPr lang="en-US" sz="2400" dirty="0" smtClean="0"/>
              <a:t> physics, I don’t believe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else happens when W6NLZ and OJ0AM experience simultaneous sunrise and sunset?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There’s a dark ionosphere in between them</a:t>
            </a:r>
          </a:p>
        </p:txBody>
      </p:sp>
    </p:spTree>
    <p:extLst>
      <p:ext uri="{BB962C8B-B14F-4D97-AF65-F5344CB8AC3E}">
        <p14:creationId xmlns:p14="http://schemas.microsoft.com/office/powerpoint/2010/main" val="20952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22852</TotalTime>
  <Words>1501</Words>
  <Application>Microsoft Office PowerPoint</Application>
  <PresentationFormat>On-screen Show (4:3)</PresentationFormat>
  <Paragraphs>216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Neurochrome</vt:lpstr>
      <vt:lpstr>DXU Template</vt:lpstr>
      <vt:lpstr>PowerPoint Presentation</vt:lpstr>
      <vt:lpstr>PowerPoint Presentation</vt:lpstr>
      <vt:lpstr>Carl Luetzelschwab K9LA</vt:lpstr>
      <vt:lpstr>Topics</vt:lpstr>
      <vt:lpstr>Previous Year’s Presentations</vt:lpstr>
      <vt:lpstr>Gray Line Propagation</vt:lpstr>
      <vt:lpstr>K9LA to YB1A</vt:lpstr>
      <vt:lpstr>Gray Line QSO via Short Path?</vt:lpstr>
      <vt:lpstr>The Big Question</vt:lpstr>
      <vt:lpstr>Alternative Explanation</vt:lpstr>
      <vt:lpstr>Cycle 24 Status</vt:lpstr>
      <vt:lpstr>Long Term Look to the Future</vt:lpstr>
      <vt:lpstr>Another Maunder Minimum?</vt:lpstr>
      <vt:lpstr>Maunder Minimum Fueled by This Data</vt:lpstr>
      <vt:lpstr>Update Through Present</vt:lpstr>
      <vt:lpstr>What’s Going On With 160-Meters?</vt:lpstr>
      <vt:lpstr>Earth’s Magnetic Field is Very Quiet</vt:lpstr>
      <vt:lpstr>Maybe It’s Too Quiet</vt:lpstr>
      <vt:lpstr>GCR Electron Production Rate</vt:lpstr>
      <vt:lpstr>Additional Ionization Due to GCRs</vt:lpstr>
      <vt:lpstr>And Now for the Other End of the Spectrum</vt:lpstr>
      <vt:lpstr>10.7 cm SF and True Ionizing Radiation</vt:lpstr>
      <vt:lpstr>Time of the Year</vt:lpstr>
      <vt:lpstr>Other Factors Affecting Ionization</vt:lpstr>
      <vt:lpstr>The Ionosphere-Sun Correlation</vt:lpstr>
      <vt:lpstr>Ionosphere vs Solar Radiation</vt:lpstr>
      <vt:lpstr>Summary for 6-Meters</vt:lpstr>
      <vt:lpstr>We Covered Many Topics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Carl Luetzelschwab</cp:lastModifiedBy>
  <cp:revision>715</cp:revision>
  <cp:lastPrinted>2012-03-23T22:12:51Z</cp:lastPrinted>
  <dcterms:created xsi:type="dcterms:W3CDTF">2015-03-23T15:52:06Z</dcterms:created>
  <dcterms:modified xsi:type="dcterms:W3CDTF">2015-04-03T20:16:14Z</dcterms:modified>
</cp:coreProperties>
</file>